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9" r:id="rId2"/>
  </p:sldMasterIdLst>
  <p:notesMasterIdLst>
    <p:notesMasterId r:id="rId10"/>
  </p:notesMasterIdLst>
  <p:sldIdLst>
    <p:sldId id="297" r:id="rId3"/>
    <p:sldId id="318" r:id="rId4"/>
    <p:sldId id="319" r:id="rId5"/>
    <p:sldId id="320" r:id="rId6"/>
    <p:sldId id="321" r:id="rId7"/>
    <p:sldId id="322" r:id="rId8"/>
    <p:sldId id="323" r:id="rId9"/>
  </p:sldIdLst>
  <p:sldSz cx="9144000" cy="6858000" type="screen4x3"/>
  <p:notesSz cx="6797675" cy="98742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00" autoAdjust="0"/>
    <p:restoredTop sz="92552" autoAdjust="0"/>
  </p:normalViewPr>
  <p:slideViewPr>
    <p:cSldViewPr>
      <p:cViewPr varScale="1">
        <p:scale>
          <a:sx n="78" d="100"/>
          <a:sy n="78" d="100"/>
        </p:scale>
        <p:origin x="1344" y="78"/>
      </p:cViewPr>
      <p:guideLst>
        <p:guide orient="horz" pos="2160"/>
        <p:guide pos="2880"/>
      </p:guideLst>
    </p:cSldViewPr>
  </p:slideViewPr>
  <p:outlineViewPr>
    <p:cViewPr>
      <p:scale>
        <a:sx n="33" d="100"/>
        <a:sy n="33" d="100"/>
      </p:scale>
      <p:origin x="0" y="1032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858" y="-84"/>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89BC2B47-8E39-49E8-B531-41624E0A03FA}" type="datetimeFigureOut">
              <a:rPr lang="de-DE" smtClean="0"/>
              <a:t>07.05.2018</a:t>
            </a:fld>
            <a:endParaRPr lang="de-DE"/>
          </a:p>
        </p:txBody>
      </p:sp>
      <p:sp>
        <p:nvSpPr>
          <p:cNvPr id="4" name="Folienbildplatzhalt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38A6B61C-5BDD-42A5-805C-3EFC18CC78C9}" type="slidenum">
              <a:rPr lang="de-DE" smtClean="0"/>
              <a:t>‹Nr.›</a:t>
            </a:fld>
            <a:endParaRPr lang="de-DE"/>
          </a:p>
        </p:txBody>
      </p:sp>
    </p:spTree>
    <p:extLst>
      <p:ext uri="{BB962C8B-B14F-4D97-AF65-F5344CB8AC3E}">
        <p14:creationId xmlns:p14="http://schemas.microsoft.com/office/powerpoint/2010/main" val="143654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endParaRPr lang="de-DE" dirty="0"/>
          </a:p>
        </p:txBody>
      </p:sp>
      <p:sp>
        <p:nvSpPr>
          <p:cNvPr id="4" name="Datumsplatzhalter 3"/>
          <p:cNvSpPr>
            <a:spLocks noGrp="1"/>
          </p:cNvSpPr>
          <p:nvPr>
            <p:ph type="dt" sz="half" idx="11"/>
          </p:nvPr>
        </p:nvSpPr>
        <p:spPr/>
        <p:txBody>
          <a:bodyPr/>
          <a:lstStyle/>
          <a:p>
            <a:r>
              <a:rPr lang="en-GB"/>
              <a:t>25.07.2016</a:t>
            </a:r>
            <a:endParaRPr lang="en-GB"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a:t>First layer</a:t>
            </a:r>
          </a:p>
          <a:p>
            <a:pPr lvl="1"/>
            <a:r>
              <a:rPr lang="en-GB" noProof="0" dirty="0"/>
              <a:t>Second layer</a:t>
            </a:r>
          </a:p>
          <a:p>
            <a:pPr lvl="2"/>
            <a:r>
              <a:rPr lang="en-GB" noProof="0" dirty="0"/>
              <a:t>Third layer</a:t>
            </a:r>
          </a:p>
          <a:p>
            <a:pPr lvl="3"/>
            <a:r>
              <a:rPr lang="en-GB" noProof="0" dirty="0"/>
              <a:t>Fourth layer</a:t>
            </a:r>
          </a:p>
        </p:txBody>
      </p:sp>
    </p:spTree>
    <p:extLst>
      <p:ext uri="{BB962C8B-B14F-4D97-AF65-F5344CB8AC3E}">
        <p14:creationId xmlns:p14="http://schemas.microsoft.com/office/powerpoint/2010/main" val="281640374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p:txBody>
          <a:bodyPr/>
          <a:lstStyle/>
          <a:p>
            <a:fld id="{0F9A5078-6F60-49E2-B50D-11C30D454C38}" type="datetime1">
              <a:rPr lang="en-GB" smtClean="0"/>
              <a:pPr/>
              <a:t>07/05/2018</a:t>
            </a:fld>
            <a:endParaRPr lang="en-GB"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Click on symbol </a:t>
            </a:r>
            <a:br>
              <a:rPr lang="en-GB" noProof="0" dirty="0"/>
            </a:br>
            <a:r>
              <a:rPr lang="en-GB" noProof="0" dirty="0"/>
              <a:t>to add image</a:t>
            </a:r>
          </a:p>
        </p:txBody>
      </p:sp>
    </p:spTree>
    <p:extLst>
      <p:ext uri="{BB962C8B-B14F-4D97-AF65-F5344CB8AC3E}">
        <p14:creationId xmlns:p14="http://schemas.microsoft.com/office/powerpoint/2010/main" val="52471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p:txBody>
          <a:bodyPr/>
          <a:lstStyle/>
          <a:p>
            <a:fld id="{0F9A5078-6F60-49E2-B50D-11C30D454C38}" type="datetime1">
              <a:rPr lang="en-GB" smtClean="0"/>
              <a:pPr/>
              <a:t>07/05/2018</a:t>
            </a:fld>
            <a:endParaRPr lang="en-GB"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Click on symbol </a:t>
            </a:r>
            <a:br>
              <a:rPr lang="en-GB" noProof="0" dirty="0"/>
            </a:br>
            <a:r>
              <a:rPr lang="en-GB" noProof="0" dirty="0"/>
              <a:t>to add image</a:t>
            </a:r>
          </a:p>
        </p:txBody>
      </p:sp>
    </p:spTree>
    <p:extLst>
      <p:ext uri="{BB962C8B-B14F-4D97-AF65-F5344CB8AC3E}">
        <p14:creationId xmlns:p14="http://schemas.microsoft.com/office/powerpoint/2010/main" val="205626266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07/05/2018</a:t>
            </a:fld>
            <a:endParaRPr lang="en-GB" dirty="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Tree>
    <p:extLst>
      <p:ext uri="{BB962C8B-B14F-4D97-AF65-F5344CB8AC3E}">
        <p14:creationId xmlns:p14="http://schemas.microsoft.com/office/powerpoint/2010/main" val="357322916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07/05/2018</a:t>
            </a:fld>
            <a:endParaRPr lang="en-GB" dirty="0"/>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a:t>First layer</a:t>
            </a:r>
          </a:p>
          <a:p>
            <a:pPr lvl="1"/>
            <a:r>
              <a:rPr lang="en-GB" noProof="0" dirty="0"/>
              <a:t>Second layer</a:t>
            </a:r>
          </a:p>
          <a:p>
            <a:pPr lvl="2"/>
            <a:r>
              <a:rPr lang="en-GB" noProof="0" dirty="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a:t>First layer</a:t>
            </a:r>
          </a:p>
          <a:p>
            <a:pPr lvl="1"/>
            <a:r>
              <a:rPr lang="en-GB" noProof="0" dirty="0"/>
              <a:t>Second layer</a:t>
            </a:r>
          </a:p>
          <a:p>
            <a:pPr lvl="2"/>
            <a:r>
              <a:rPr lang="en-GB" noProof="0" dirty="0"/>
              <a:t>Third layer</a:t>
            </a:r>
          </a:p>
        </p:txBody>
      </p:sp>
    </p:spTree>
    <p:extLst>
      <p:ext uri="{BB962C8B-B14F-4D97-AF65-F5344CB8AC3E}">
        <p14:creationId xmlns:p14="http://schemas.microsoft.com/office/powerpoint/2010/main" val="99102878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endParaRPr lang="de-DE" dirty="0"/>
          </a:p>
        </p:txBody>
      </p:sp>
      <p:sp>
        <p:nvSpPr>
          <p:cNvPr id="4" name="Datumsplatzhalter 3"/>
          <p:cNvSpPr>
            <a:spLocks noGrp="1"/>
          </p:cNvSpPr>
          <p:nvPr>
            <p:ph type="dt" sz="half" idx="11"/>
          </p:nvPr>
        </p:nvSpPr>
        <p:spPr/>
        <p:txBody>
          <a:bodyPr/>
          <a:lstStyle/>
          <a:p>
            <a:r>
              <a:rPr lang="en-GB"/>
              <a:t>25.07.2016</a:t>
            </a:r>
            <a:endParaRPr lang="en-GB"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Tree>
    <p:extLst>
      <p:ext uri="{BB962C8B-B14F-4D97-AF65-F5344CB8AC3E}">
        <p14:creationId xmlns:p14="http://schemas.microsoft.com/office/powerpoint/2010/main" val="52868228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endParaRPr lang="de-DE" dirty="0"/>
          </a:p>
        </p:txBody>
      </p:sp>
      <p:sp>
        <p:nvSpPr>
          <p:cNvPr id="4" name="Datumsplatzhalter 3"/>
          <p:cNvSpPr>
            <a:spLocks noGrp="1"/>
          </p:cNvSpPr>
          <p:nvPr>
            <p:ph type="dt" sz="half" idx="11"/>
          </p:nvPr>
        </p:nvSpPr>
        <p:spPr/>
        <p:txBody>
          <a:bodyPr/>
          <a:lstStyle/>
          <a:p>
            <a:r>
              <a:rPr lang="en-GB"/>
              <a:t>25.07.2016</a:t>
            </a:r>
            <a:endParaRPr lang="en-GB"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Click on symbol </a:t>
            </a:r>
            <a:br>
              <a:rPr lang="en-GB" noProof="0" dirty="0"/>
            </a:br>
            <a:r>
              <a:rPr lang="en-GB" noProof="0" dirty="0"/>
              <a:t>to add image</a:t>
            </a:r>
          </a:p>
        </p:txBody>
      </p:sp>
    </p:spTree>
    <p:extLst>
      <p:ext uri="{BB962C8B-B14F-4D97-AF65-F5344CB8AC3E}">
        <p14:creationId xmlns:p14="http://schemas.microsoft.com/office/powerpoint/2010/main" val="318743404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endParaRPr lang="de-DE" dirty="0"/>
          </a:p>
        </p:txBody>
      </p:sp>
      <p:sp>
        <p:nvSpPr>
          <p:cNvPr id="4" name="Datumsplatzhalter 3"/>
          <p:cNvSpPr>
            <a:spLocks noGrp="1"/>
          </p:cNvSpPr>
          <p:nvPr>
            <p:ph type="dt" sz="half" idx="11"/>
          </p:nvPr>
        </p:nvSpPr>
        <p:spPr/>
        <p:txBody>
          <a:bodyPr/>
          <a:lstStyle/>
          <a:p>
            <a:r>
              <a:rPr lang="en-GB"/>
              <a:t>25.07.2016</a:t>
            </a:r>
            <a:endParaRPr lang="en-GB"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Click on symbol </a:t>
            </a:r>
            <a:br>
              <a:rPr lang="en-GB" noProof="0" dirty="0"/>
            </a:br>
            <a:r>
              <a:rPr lang="en-GB" noProof="0" dirty="0"/>
              <a:t>to add image</a:t>
            </a:r>
          </a:p>
        </p:txBody>
      </p:sp>
    </p:spTree>
    <p:extLst>
      <p:ext uri="{BB962C8B-B14F-4D97-AF65-F5344CB8AC3E}">
        <p14:creationId xmlns:p14="http://schemas.microsoft.com/office/powerpoint/2010/main" val="84956633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r>
              <a:rPr lang="en-GB"/>
              <a:t>25.07.2016</a:t>
            </a:r>
            <a:endParaRPr lang="en-GB" dirty="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Tree>
    <p:extLst>
      <p:ext uri="{BB962C8B-B14F-4D97-AF65-F5344CB8AC3E}">
        <p14:creationId xmlns:p14="http://schemas.microsoft.com/office/powerpoint/2010/main" val="313745536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r>
              <a:rPr lang="en-GB"/>
              <a:t>25.07.2016</a:t>
            </a:r>
            <a:endParaRPr lang="en-GB" dirty="0"/>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a:t>First layer</a:t>
            </a:r>
          </a:p>
          <a:p>
            <a:pPr lvl="1"/>
            <a:r>
              <a:rPr lang="en-GB" noProof="0" dirty="0"/>
              <a:t>Second layer</a:t>
            </a:r>
          </a:p>
          <a:p>
            <a:pPr lvl="2"/>
            <a:r>
              <a:rPr lang="en-GB" noProof="0" dirty="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a:t>First layer</a:t>
            </a:r>
          </a:p>
          <a:p>
            <a:pPr lvl="1"/>
            <a:r>
              <a:rPr lang="en-GB" noProof="0" dirty="0"/>
              <a:t>Second layer</a:t>
            </a:r>
          </a:p>
          <a:p>
            <a:pPr lvl="2"/>
            <a:r>
              <a:rPr lang="en-GB" noProof="0" dirty="0"/>
              <a:t>Third layer</a:t>
            </a:r>
          </a:p>
        </p:txBody>
      </p:sp>
    </p:spTree>
    <p:extLst>
      <p:ext uri="{BB962C8B-B14F-4D97-AF65-F5344CB8AC3E}">
        <p14:creationId xmlns:p14="http://schemas.microsoft.com/office/powerpoint/2010/main" val="237815779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de-DE"/>
              <a:t>26.07.2016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eaLnBrk="0" fontAlgn="base" hangingPunct="0">
              <a:spcBef>
                <a:spcPct val="0"/>
              </a:spcBef>
              <a:spcAft>
                <a:spcPct val="0"/>
              </a:spcAft>
            </a:pPr>
            <a:fld id="{88DB889B-62DA-430B-8921-4A32905DC598}" type="slidenum">
              <a:rPr lang="en-US" sz="2200" b="1" smtClean="0">
                <a:solidFill>
                  <a:srgbClr val="999999"/>
                </a:solidFill>
              </a:rPr>
              <a:pPr eaLnBrk="0" fontAlgn="base" hangingPunct="0">
                <a:spcBef>
                  <a:spcPct val="0"/>
                </a:spcBef>
                <a:spcAft>
                  <a:spcPct val="0"/>
                </a:spcAft>
              </a:pPr>
              <a:t>‹Nr.›</a:t>
            </a:fld>
            <a:endParaRPr lang="en-US" sz="2200" b="1" dirty="0">
              <a:solidFill>
                <a:srgbClr val="999999"/>
              </a:solidFill>
            </a:endParaRPr>
          </a:p>
        </p:txBody>
      </p:sp>
    </p:spTree>
    <p:extLst>
      <p:ext uri="{BB962C8B-B14F-4D97-AF65-F5344CB8AC3E}">
        <p14:creationId xmlns:p14="http://schemas.microsoft.com/office/powerpoint/2010/main" val="2507346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p:txBody>
          <a:bodyPr/>
          <a:lstStyle/>
          <a:p>
            <a:fld id="{0F9A5078-6F60-49E2-B50D-11C30D454C38}" type="datetime1">
              <a:rPr lang="en-GB" smtClean="0"/>
              <a:pPr/>
              <a:t>07/05/2018</a:t>
            </a:fld>
            <a:endParaRPr lang="en-GB"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a:t>First layer</a:t>
            </a:r>
          </a:p>
          <a:p>
            <a:pPr lvl="1"/>
            <a:r>
              <a:rPr lang="en-GB" noProof="0" dirty="0"/>
              <a:t>Second layer</a:t>
            </a:r>
          </a:p>
          <a:p>
            <a:pPr lvl="2"/>
            <a:r>
              <a:rPr lang="en-GB" noProof="0" dirty="0"/>
              <a:t>Third layer</a:t>
            </a:r>
          </a:p>
          <a:p>
            <a:pPr lvl="3"/>
            <a:r>
              <a:rPr lang="en-GB" noProof="0" dirty="0"/>
              <a:t>Fourth layer</a:t>
            </a:r>
          </a:p>
        </p:txBody>
      </p:sp>
    </p:spTree>
    <p:extLst>
      <p:ext uri="{BB962C8B-B14F-4D97-AF65-F5344CB8AC3E}">
        <p14:creationId xmlns:p14="http://schemas.microsoft.com/office/powerpoint/2010/main" val="86498544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p:txBody>
          <a:bodyPr/>
          <a:lstStyle/>
          <a:p>
            <a:fld id="{0F9A5078-6F60-49E2-B50D-11C30D454C38}" type="datetime1">
              <a:rPr lang="en-GB" smtClean="0"/>
              <a:pPr/>
              <a:t>07/05/2018</a:t>
            </a:fld>
            <a:endParaRPr lang="en-GB"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Tree>
    <p:extLst>
      <p:ext uri="{BB962C8B-B14F-4D97-AF65-F5344CB8AC3E}">
        <p14:creationId xmlns:p14="http://schemas.microsoft.com/office/powerpoint/2010/main" val="199961801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gif"/><Relationship Id="rId4" Type="http://schemas.openxmlformats.org/officeDocument/2006/relationships/slideLayout" Target="../slideLayouts/slideLayout4.xml"/><Relationship Id="rId9" Type="http://schemas.openxmlformats.org/officeDocument/2006/relationships/image" Target="../media/image1.gi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Grafik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10"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First layer</a:t>
            </a:r>
          </a:p>
          <a:p>
            <a:pPr lvl="1"/>
            <a:r>
              <a:rPr lang="en-GB" noProof="0" dirty="0"/>
              <a:t>Second layer</a:t>
            </a:r>
          </a:p>
          <a:p>
            <a:pPr lvl="2"/>
            <a:r>
              <a:rPr lang="en-GB" noProof="0" dirty="0"/>
              <a:t>Third layer</a:t>
            </a:r>
          </a:p>
          <a:p>
            <a:pPr lvl="3"/>
            <a:r>
              <a:rPr lang="en-GB" noProof="0" dirty="0"/>
              <a:t>Fourth layer</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1000" b="0" dirty="0">
                <a:solidFill>
                  <a:srgbClr val="6E6452"/>
                </a:solidFill>
                <a:latin typeface="Arial Narrow" pitchFamily="34" charset="0"/>
              </a:rPr>
              <a:t>Page </a:t>
            </a:r>
            <a:fld id="{327115CA-E6A4-425F-BB4F-A64D48743A27}" type="slidenum">
              <a:rPr lang="en-GB" sz="1000" b="0" smtClean="0">
                <a:solidFill>
                  <a:srgbClr val="6E6452"/>
                </a:solidFill>
                <a:latin typeface="Arial Narrow" pitchFamily="34" charset="0"/>
              </a:rPr>
              <a:pPr/>
              <a:t>‹Nr.›</a:t>
            </a:fld>
            <a:endParaRPr lang="en-GB" sz="1000" b="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pPr eaLnBrk="0" fontAlgn="base" hangingPunct="0">
              <a:spcBef>
                <a:spcPct val="0"/>
              </a:spcBef>
              <a:spcAft>
                <a:spcPct val="0"/>
              </a:spcAft>
            </a:pPr>
            <a:endParaRPr lang="de-DE" dirty="0"/>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pPr eaLnBrk="0" fontAlgn="base" hangingPunct="0">
              <a:spcBef>
                <a:spcPct val="0"/>
              </a:spcBef>
              <a:spcAft>
                <a:spcPct val="0"/>
              </a:spcAft>
            </a:pPr>
            <a:r>
              <a:rPr lang="en-GB"/>
              <a:t>25.07.2016</a:t>
            </a:r>
            <a:endParaRPr lang="en-GB" dirty="0"/>
          </a:p>
        </p:txBody>
      </p:sp>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here to add title</a:t>
            </a:r>
            <a:endParaRPr lang="de-DE" noProof="0" dirty="0"/>
          </a:p>
        </p:txBody>
      </p:sp>
      <p:pic>
        <p:nvPicPr>
          <p:cNvPr id="9" name="Grafik 8"/>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216" b="5968"/>
          <a:stretch/>
        </p:blipFill>
        <p:spPr>
          <a:xfrm>
            <a:off x="0" y="0"/>
            <a:ext cx="2373441" cy="1395663"/>
          </a:xfrm>
          <a:prstGeom prst="rect">
            <a:avLst/>
          </a:prstGeom>
        </p:spPr>
      </p:pic>
      <p:sp>
        <p:nvSpPr>
          <p:cNvPr id="10" name="Textfeld 5"/>
          <p:cNvSpPr txBox="1"/>
          <p:nvPr userDrawn="1"/>
        </p:nvSpPr>
        <p:spPr>
          <a:xfrm>
            <a:off x="7419434" y="314102"/>
            <a:ext cx="1066949" cy="215444"/>
          </a:xfrm>
          <a:prstGeom prst="rect">
            <a:avLst/>
          </a:prstGeom>
          <a:noFill/>
        </p:spPr>
        <p:txBody>
          <a:bodyPr wrap="square" rtlCol="0">
            <a:spAutoFit/>
          </a:bodyPr>
          <a:lstStyle/>
          <a:p>
            <a:pPr eaLnBrk="0" fontAlgn="base" hangingPunct="0">
              <a:spcBef>
                <a:spcPct val="0"/>
              </a:spcBef>
              <a:spcAft>
                <a:spcPct val="0"/>
              </a:spcAft>
            </a:pPr>
            <a:r>
              <a:rPr lang="ru-RU" sz="800" dirty="0">
                <a:solidFill>
                  <a:srgbClr val="000000"/>
                </a:solidFill>
                <a:cs typeface="Arial" pitchFamily="34" charset="0"/>
              </a:rPr>
              <a:t>Исполнитель</a:t>
            </a:r>
          </a:p>
        </p:txBody>
      </p:sp>
    </p:spTree>
    <p:extLst>
      <p:ext uri="{BB962C8B-B14F-4D97-AF65-F5344CB8AC3E}">
        <p14:creationId xmlns:p14="http://schemas.microsoft.com/office/powerpoint/2010/main" val="84115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transition/>
  <p:hf hdr="0" ft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Grafik 6"/>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9"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First layer</a:t>
            </a:r>
          </a:p>
          <a:p>
            <a:pPr lvl="1"/>
            <a:r>
              <a:rPr lang="en-GB" noProof="0" dirty="0"/>
              <a:t>Second layer</a:t>
            </a:r>
          </a:p>
          <a:p>
            <a:pPr lvl="2"/>
            <a:r>
              <a:rPr lang="en-GB" noProof="0" dirty="0"/>
              <a:t>Third layer</a:t>
            </a:r>
          </a:p>
          <a:p>
            <a:pPr lvl="3"/>
            <a:r>
              <a:rPr lang="en-GB" noProof="0" dirty="0"/>
              <a:t>Fourth layer</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1000" b="0" dirty="0">
                <a:solidFill>
                  <a:srgbClr val="6E6452"/>
                </a:solidFill>
                <a:latin typeface="Arial Narrow" pitchFamily="34" charset="0"/>
              </a:rPr>
              <a:t>Page </a:t>
            </a:r>
            <a:fld id="{327115CA-E6A4-425F-BB4F-A64D48743A27}" type="slidenum">
              <a:rPr lang="en-GB" sz="1000" b="0" smtClean="0">
                <a:solidFill>
                  <a:srgbClr val="6E6452"/>
                </a:solidFill>
                <a:latin typeface="Arial Narrow" pitchFamily="34" charset="0"/>
              </a:rPr>
              <a:pPr/>
              <a:t>‹Nr.›</a:t>
            </a:fld>
            <a:endParaRPr lang="en-GB" sz="1000" b="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pPr eaLnBrk="0" fontAlgn="base" hangingPunct="0">
              <a:spcBef>
                <a:spcPct val="0"/>
              </a:spcBef>
              <a:spcAft>
                <a:spcPct val="0"/>
              </a:spcAft>
            </a:pPr>
            <a:r>
              <a:rPr lang="de-DE" dirty="0"/>
              <a:t>XXX</a:t>
            </a:r>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pPr eaLnBrk="0" fontAlgn="base" hangingPunct="0">
              <a:spcBef>
                <a:spcPct val="0"/>
              </a:spcBef>
              <a:spcAft>
                <a:spcPct val="0"/>
              </a:spcAft>
            </a:pPr>
            <a:fld id="{0F9A5078-6F60-49E2-B50D-11C30D454C38}" type="datetime1">
              <a:rPr lang="en-GB" smtClean="0"/>
              <a:pPr eaLnBrk="0" fontAlgn="base" hangingPunct="0">
                <a:spcBef>
                  <a:spcPct val="0"/>
                </a:spcBef>
                <a:spcAft>
                  <a:spcPct val="0"/>
                </a:spcAft>
              </a:pPr>
              <a:t>07/05/2018</a:t>
            </a:fld>
            <a:endParaRPr lang="en-GB" dirty="0"/>
          </a:p>
        </p:txBody>
      </p:sp>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here to add title</a:t>
            </a:r>
            <a:endParaRPr lang="de-DE" noProof="0" dirty="0"/>
          </a:p>
        </p:txBody>
      </p:sp>
    </p:spTree>
    <p:extLst>
      <p:ext uri="{BB962C8B-B14F-4D97-AF65-F5344CB8AC3E}">
        <p14:creationId xmlns:p14="http://schemas.microsoft.com/office/powerpoint/2010/main" val="258687320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ransition/>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jpeg"/><Relationship Id="rId4" Type="http://schemas.microsoft.com/office/2007/relationships/hdphoto" Target="../media/hdphoto1.wdp"/><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9.xml"/><Relationship Id="rId5" Type="http://schemas.openxmlformats.org/officeDocument/2006/relationships/image" Target="../media/image9.tiff"/><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2862776" y="6581001"/>
            <a:ext cx="3418449" cy="246221"/>
          </a:xfrm>
        </p:spPr>
        <p:txBody>
          <a:bodyPr/>
          <a:lstStyle/>
          <a:p>
            <a:r>
              <a:rPr lang="de-DE" dirty="0"/>
              <a:t>Felix Beck</a:t>
            </a:r>
          </a:p>
        </p:txBody>
      </p:sp>
      <p:sp>
        <p:nvSpPr>
          <p:cNvPr id="4" name="Datumsplatzhalter 3"/>
          <p:cNvSpPr>
            <a:spLocks noGrp="1"/>
          </p:cNvSpPr>
          <p:nvPr>
            <p:ph type="dt" sz="half" idx="11"/>
          </p:nvPr>
        </p:nvSpPr>
        <p:spPr/>
        <p:txBody>
          <a:bodyPr/>
          <a:lstStyle/>
          <a:p>
            <a:fld id="{0F9A5078-6F60-49E2-B50D-11C30D454C38}" type="datetime1">
              <a:rPr lang="en-GB"/>
              <a:pPr/>
              <a:t>07/05/2018</a:t>
            </a:fld>
            <a:endParaRPr lang="de-DE" dirty="0"/>
          </a:p>
        </p:txBody>
      </p:sp>
      <p:sp>
        <p:nvSpPr>
          <p:cNvPr id="8" name="Textfeld 7"/>
          <p:cNvSpPr txBox="1"/>
          <p:nvPr/>
        </p:nvSpPr>
        <p:spPr>
          <a:xfrm>
            <a:off x="7419434" y="314102"/>
            <a:ext cx="1066949" cy="215444"/>
          </a:xfrm>
          <a:prstGeom prst="rect">
            <a:avLst/>
          </a:prstGeom>
          <a:noFill/>
        </p:spPr>
        <p:txBody>
          <a:bodyPr wrap="square" rtlCol="0">
            <a:spAutoFit/>
          </a:bodyPr>
          <a:lstStyle/>
          <a:p>
            <a:pPr eaLnBrk="0" fontAlgn="base" hangingPunct="0">
              <a:spcBef>
                <a:spcPct val="0"/>
              </a:spcBef>
              <a:spcAft>
                <a:spcPct val="0"/>
              </a:spcAft>
            </a:pPr>
            <a:r>
              <a:rPr lang="en-GB" sz="800" dirty="0">
                <a:solidFill>
                  <a:srgbClr val="000000"/>
                </a:solidFill>
                <a:cs typeface="Arial" pitchFamily="34" charset="0"/>
              </a:rPr>
              <a:t>Implemented by</a:t>
            </a:r>
          </a:p>
        </p:txBody>
      </p:sp>
      <p:pic>
        <p:nvPicPr>
          <p:cNvPr id="9" name="Grafik 8"/>
          <p:cNvPicPr>
            <a:picLocks noChangeAspect="1"/>
          </p:cNvPicPr>
          <p:nvPr/>
        </p:nvPicPr>
        <p:blipFill rotWithShape="1">
          <a:blip r:embed="rId2" cstate="print">
            <a:extLst>
              <a:ext uri="{28A0092B-C50C-407E-A947-70E740481C1C}">
                <a14:useLocalDpi xmlns:a14="http://schemas.microsoft.com/office/drawing/2010/main" val="0"/>
              </a:ext>
            </a:extLst>
          </a:blip>
          <a:srcRect t="13216" b="-13216"/>
          <a:stretch/>
        </p:blipFill>
        <p:spPr>
          <a:xfrm>
            <a:off x="0" y="0"/>
            <a:ext cx="2373441" cy="1726970"/>
          </a:xfrm>
          <a:prstGeom prst="rect">
            <a:avLst/>
          </a:prstGeom>
        </p:spPr>
      </p:pic>
      <p:sp>
        <p:nvSpPr>
          <p:cNvPr id="10" name="Title 1"/>
          <p:cNvSpPr>
            <a:spLocks noGrp="1"/>
          </p:cNvSpPr>
          <p:nvPr>
            <p:ph type="title"/>
          </p:nvPr>
        </p:nvSpPr>
        <p:spPr>
          <a:xfrm>
            <a:off x="709400" y="1726970"/>
            <a:ext cx="7776000" cy="617928"/>
          </a:xfrm>
        </p:spPr>
        <p:txBody>
          <a:bodyPr/>
          <a:lstStyle/>
          <a:p>
            <a:pPr algn="ctr"/>
            <a:r>
              <a:rPr lang="de-DE" b="1" kern="1200" dirty="0" err="1">
                <a:solidFill>
                  <a:srgbClr val="C00000"/>
                </a:solidFill>
              </a:rPr>
              <a:t>Proposal</a:t>
            </a:r>
            <a:endParaRPr lang="en-US" dirty="0"/>
          </a:p>
        </p:txBody>
      </p:sp>
      <p:sp>
        <p:nvSpPr>
          <p:cNvPr id="11" name="Content Placeholder 4"/>
          <p:cNvSpPr>
            <a:spLocks noGrp="1"/>
          </p:cNvSpPr>
          <p:nvPr>
            <p:ph idx="1"/>
          </p:nvPr>
        </p:nvSpPr>
        <p:spPr>
          <a:xfrm>
            <a:off x="457200" y="2648332"/>
            <a:ext cx="8280400" cy="1716771"/>
          </a:xfrm>
        </p:spPr>
        <p:txBody>
          <a:bodyPr/>
          <a:lstStyle/>
          <a:p>
            <a:pPr algn="ctr"/>
            <a:r>
              <a:rPr lang="en-US" sz="3200" b="1" dirty="0">
                <a:solidFill>
                  <a:srgbClr val="C00000"/>
                </a:solidFill>
              </a:rPr>
              <a:t>“Developing a conceptual framework on integrated and sustainable land use management in Central Asia”</a:t>
            </a:r>
            <a:r>
              <a:rPr lang="ru-RU" sz="3200" b="1" dirty="0">
                <a:solidFill>
                  <a:srgbClr val="C00000"/>
                </a:solidFill>
              </a:rPr>
              <a:t> </a:t>
            </a:r>
            <a:endParaRPr lang="en-US" sz="3200" b="1" dirty="0">
              <a:solidFill>
                <a:srgbClr val="C00000"/>
              </a:solidFill>
            </a:endParaRPr>
          </a:p>
          <a:p>
            <a:pPr algn="ctr"/>
            <a:endParaRPr lang="en-US" sz="1600" b="1" dirty="0">
              <a:solidFill>
                <a:schemeClr val="tx1"/>
              </a:solidFill>
            </a:endParaRPr>
          </a:p>
          <a:p>
            <a:endParaRPr lang="en-US" dirty="0"/>
          </a:p>
        </p:txBody>
      </p:sp>
      <p:pic>
        <p:nvPicPr>
          <p:cNvPr id="15" name="Рисунок 1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557152" y="5157192"/>
            <a:ext cx="2151110" cy="1440000"/>
          </a:xfrm>
          <a:prstGeom prst="rect">
            <a:avLst/>
          </a:prstGeom>
        </p:spPr>
      </p:pic>
      <p:pic>
        <p:nvPicPr>
          <p:cNvPr id="6" name="Bild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0170" y="5131567"/>
            <a:ext cx="1918214" cy="1438660"/>
          </a:xfrm>
          <a:prstGeom prst="rect">
            <a:avLst/>
          </a:prstGeom>
        </p:spPr>
      </p:pic>
      <p:pic>
        <p:nvPicPr>
          <p:cNvPr id="7" name="Bild 6"/>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24461" y="5131567"/>
            <a:ext cx="1918213" cy="1438660"/>
          </a:xfrm>
          <a:prstGeom prst="rect">
            <a:avLst/>
          </a:prstGeom>
        </p:spPr>
      </p:pic>
      <p:pic>
        <p:nvPicPr>
          <p:cNvPr id="16" name="Bild 15"/>
          <p:cNvPicPr>
            <a:picLocks noChangeAspect="1"/>
          </p:cNvPicPr>
          <p:nvPr/>
        </p:nvPicPr>
        <p:blipFill>
          <a:blip r:embed="rId8">
            <a:extLst>
              <a:ext uri="{BEBA8EAE-BF5A-486C-A8C5-ECC9F3942E4B}">
                <a14:imgProps xmlns:a14="http://schemas.microsoft.com/office/drawing/2010/main">
                  <a14:imgLayer r:embed="rId9">
                    <a14:imgEffect>
                      <a14:brightnessContrast bright="20000"/>
                    </a14:imgEffect>
                  </a14:imgLayer>
                </a14:imgProps>
              </a:ext>
            </a:extLst>
          </a:blip>
          <a:stretch>
            <a:fillRect/>
          </a:stretch>
        </p:blipFill>
        <p:spPr>
          <a:xfrm>
            <a:off x="2364243" y="5157192"/>
            <a:ext cx="1872229" cy="1404172"/>
          </a:xfrm>
          <a:prstGeom prst="rect">
            <a:avLst/>
          </a:prstGeom>
        </p:spPr>
      </p:pic>
    </p:spTree>
    <p:extLst>
      <p:ext uri="{BB962C8B-B14F-4D97-AF65-F5344CB8AC3E}">
        <p14:creationId xmlns:p14="http://schemas.microsoft.com/office/powerpoint/2010/main" val="222151472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7419434" y="314102"/>
            <a:ext cx="1066949" cy="215444"/>
          </a:xfrm>
          <a:prstGeom prst="rect">
            <a:avLst/>
          </a:prstGeom>
          <a:noFill/>
        </p:spPr>
        <p:txBody>
          <a:bodyPr wrap="square" rtlCol="0">
            <a:spAutoFit/>
          </a:bodyPr>
          <a:lstStyle/>
          <a:p>
            <a:pPr eaLnBrk="0" fontAlgn="base" hangingPunct="0">
              <a:spcBef>
                <a:spcPct val="0"/>
              </a:spcBef>
              <a:spcAft>
                <a:spcPct val="0"/>
              </a:spcAft>
            </a:pPr>
            <a:r>
              <a:rPr lang="en-GB" sz="800" dirty="0">
                <a:solidFill>
                  <a:srgbClr val="000000"/>
                </a:solidFill>
                <a:cs typeface="Arial" pitchFamily="34" charset="0"/>
              </a:rPr>
              <a:t>Implemented by</a:t>
            </a:r>
          </a:p>
        </p:txBody>
      </p:sp>
      <p:pic>
        <p:nvPicPr>
          <p:cNvPr id="9" name="Grafik 8"/>
          <p:cNvPicPr>
            <a:picLocks noChangeAspect="1"/>
          </p:cNvPicPr>
          <p:nvPr/>
        </p:nvPicPr>
        <p:blipFill rotWithShape="1">
          <a:blip r:embed="rId2" cstate="print">
            <a:extLst>
              <a:ext uri="{28A0092B-C50C-407E-A947-70E740481C1C}">
                <a14:useLocalDpi xmlns:a14="http://schemas.microsoft.com/office/drawing/2010/main" val="0"/>
              </a:ext>
            </a:extLst>
          </a:blip>
          <a:srcRect t="13216" b="-13216"/>
          <a:stretch/>
        </p:blipFill>
        <p:spPr>
          <a:xfrm>
            <a:off x="0" y="0"/>
            <a:ext cx="2373441" cy="1726970"/>
          </a:xfrm>
          <a:prstGeom prst="rect">
            <a:avLst/>
          </a:prstGeom>
        </p:spPr>
      </p:pic>
      <p:sp>
        <p:nvSpPr>
          <p:cNvPr id="16" name="Title 1"/>
          <p:cNvSpPr>
            <a:spLocks noGrp="1"/>
          </p:cNvSpPr>
          <p:nvPr>
            <p:ph type="title"/>
          </p:nvPr>
        </p:nvSpPr>
        <p:spPr>
          <a:xfrm>
            <a:off x="323528" y="1387815"/>
            <a:ext cx="7776000" cy="617928"/>
          </a:xfrm>
        </p:spPr>
        <p:txBody>
          <a:bodyPr/>
          <a:lstStyle/>
          <a:p>
            <a:r>
              <a:rPr lang="en-US" b="1" dirty="0">
                <a:solidFill>
                  <a:srgbClr val="C00000"/>
                </a:solidFill>
              </a:rPr>
              <a:t>Introduction</a:t>
            </a:r>
          </a:p>
        </p:txBody>
      </p:sp>
      <p:sp>
        <p:nvSpPr>
          <p:cNvPr id="4" name="Rechteck 3"/>
          <p:cNvSpPr/>
          <p:nvPr/>
        </p:nvSpPr>
        <p:spPr>
          <a:xfrm>
            <a:off x="323528" y="2020009"/>
            <a:ext cx="8496944" cy="646331"/>
          </a:xfrm>
          <a:prstGeom prst="rect">
            <a:avLst/>
          </a:prstGeom>
        </p:spPr>
        <p:txBody>
          <a:bodyPr wrap="square">
            <a:spAutoFit/>
          </a:bodyPr>
          <a:lstStyle/>
          <a:p>
            <a:pPr marL="342900" indent="-342900">
              <a:buFont typeface="+mj-lt"/>
              <a:buAutoNum type="arabicPeriod"/>
            </a:pPr>
            <a:r>
              <a:rPr lang="en-GB" dirty="0">
                <a:solidFill>
                  <a:srgbClr val="000000"/>
                </a:solidFill>
                <a:latin typeface="Arial" charset="0"/>
                <a:ea typeface="ＭＳ 明朝" charset="-128"/>
                <a:cs typeface="Times New Roman" charset="0"/>
              </a:rPr>
              <a:t>Land Resources as pastures or forests present the production base for most of Central Asians inhabitants</a:t>
            </a:r>
            <a:r>
              <a:rPr lang="de-DE" dirty="0"/>
              <a:t> </a:t>
            </a:r>
          </a:p>
        </p:txBody>
      </p:sp>
      <p:sp>
        <p:nvSpPr>
          <p:cNvPr id="10" name="Rechteck 9"/>
          <p:cNvSpPr/>
          <p:nvPr/>
        </p:nvSpPr>
        <p:spPr>
          <a:xfrm>
            <a:off x="323528" y="2747227"/>
            <a:ext cx="8496944" cy="646331"/>
          </a:xfrm>
          <a:prstGeom prst="rect">
            <a:avLst/>
          </a:prstGeom>
        </p:spPr>
        <p:txBody>
          <a:bodyPr wrap="square">
            <a:spAutoFit/>
          </a:bodyPr>
          <a:lstStyle/>
          <a:p>
            <a:pPr marL="342900" indent="-342900">
              <a:buFont typeface="+mj-lt"/>
              <a:buAutoNum type="arabicPeriod" startAt="2"/>
            </a:pPr>
            <a:r>
              <a:rPr lang="en-GB" dirty="0">
                <a:solidFill>
                  <a:srgbClr val="000000"/>
                </a:solidFill>
                <a:latin typeface="Arial" charset="0"/>
                <a:ea typeface="ＭＳ 明朝" charset="-128"/>
                <a:cs typeface="Times New Roman" charset="0"/>
              </a:rPr>
              <a:t>Livestock keeping, production of agricultural crops, fruits, nuts and forest products constitute the main sources of income for rural populations.</a:t>
            </a:r>
            <a:endParaRPr lang="de-DE" dirty="0"/>
          </a:p>
        </p:txBody>
      </p:sp>
      <p:sp>
        <p:nvSpPr>
          <p:cNvPr id="11" name="Rechteck 10"/>
          <p:cNvSpPr/>
          <p:nvPr/>
        </p:nvSpPr>
        <p:spPr>
          <a:xfrm>
            <a:off x="320485" y="3517977"/>
            <a:ext cx="8496944" cy="2616101"/>
          </a:xfrm>
          <a:prstGeom prst="rect">
            <a:avLst/>
          </a:prstGeom>
        </p:spPr>
        <p:txBody>
          <a:bodyPr wrap="square">
            <a:spAutoFit/>
          </a:bodyPr>
          <a:lstStyle/>
          <a:p>
            <a:pPr marL="342900" indent="-342900">
              <a:buFont typeface="+mj-lt"/>
              <a:buAutoNum type="arabicPeriod" startAt="3"/>
            </a:pPr>
            <a:r>
              <a:rPr lang="en-GB" dirty="0">
                <a:solidFill>
                  <a:srgbClr val="000000"/>
                </a:solidFill>
                <a:latin typeface="Arial" charset="0"/>
                <a:ea typeface="ＭＳ 明朝" charset="-128"/>
                <a:cs typeface="Times New Roman" charset="0"/>
              </a:rPr>
              <a:t>The productivity of these natural resources is jeopardized by increasing land degradation, due to several reasons, as for example: </a:t>
            </a:r>
          </a:p>
          <a:p>
            <a:pPr marL="666750" indent="-279400">
              <a:spcBef>
                <a:spcPts val="600"/>
              </a:spcBef>
              <a:buFont typeface="Symbol" charset="2"/>
              <a:buChar char="-"/>
            </a:pPr>
            <a:r>
              <a:rPr lang="en-GB" dirty="0">
                <a:solidFill>
                  <a:srgbClr val="000000"/>
                </a:solidFill>
                <a:latin typeface="Arial" charset="0"/>
                <a:ea typeface="ＭＳ 明朝" charset="-128"/>
                <a:cs typeface="Times New Roman" charset="0"/>
              </a:rPr>
              <a:t>increasing population of livestock with subsequent overgrazing of pastures;</a:t>
            </a:r>
          </a:p>
          <a:p>
            <a:pPr marL="666750" indent="-279400">
              <a:spcBef>
                <a:spcPts val="600"/>
              </a:spcBef>
              <a:buFont typeface="Symbol" charset="2"/>
              <a:buChar char="-"/>
            </a:pPr>
            <a:r>
              <a:rPr lang="en-GB" dirty="0">
                <a:solidFill>
                  <a:srgbClr val="000000"/>
                </a:solidFill>
                <a:latin typeface="Arial" charset="0"/>
                <a:ea typeface="ＭＳ 明朝" charset="-128"/>
                <a:cs typeface="Times New Roman" charset="0"/>
              </a:rPr>
              <a:t>deforestation and poor management of forest resources;</a:t>
            </a:r>
          </a:p>
          <a:p>
            <a:pPr marL="666750" indent="-279400">
              <a:spcBef>
                <a:spcPts val="600"/>
              </a:spcBef>
              <a:buFont typeface="Symbol" charset="2"/>
              <a:buChar char="-"/>
            </a:pPr>
            <a:r>
              <a:rPr lang="en-GB" dirty="0">
                <a:solidFill>
                  <a:srgbClr val="000000"/>
                </a:solidFill>
                <a:latin typeface="Arial" charset="0"/>
                <a:ea typeface="ＭＳ 明朝" charset="-128"/>
                <a:cs typeface="Times New Roman" charset="0"/>
              </a:rPr>
              <a:t>increasing extreme climate events and other negative impacts related to Climate Change;</a:t>
            </a:r>
          </a:p>
          <a:p>
            <a:pPr marL="666750" indent="-279400">
              <a:spcBef>
                <a:spcPts val="600"/>
              </a:spcBef>
              <a:buFont typeface="Symbol" charset="2"/>
              <a:buChar char="-"/>
            </a:pPr>
            <a:r>
              <a:rPr lang="en-GB" dirty="0">
                <a:solidFill>
                  <a:srgbClr val="000000"/>
                </a:solidFill>
                <a:latin typeface="Arial" charset="0"/>
                <a:ea typeface="ＭＳ 明朝" charset="-128"/>
                <a:cs typeface="Times New Roman" charset="0"/>
              </a:rPr>
              <a:t>increased use of water for irrigation systems with subsequent </a:t>
            </a:r>
            <a:r>
              <a:rPr lang="en-GB" dirty="0" err="1">
                <a:solidFill>
                  <a:srgbClr val="000000"/>
                </a:solidFill>
                <a:latin typeface="Arial" charset="0"/>
                <a:ea typeface="ＭＳ 明朝" charset="-128"/>
                <a:cs typeface="Times New Roman" charset="0"/>
              </a:rPr>
              <a:t>salination</a:t>
            </a:r>
            <a:r>
              <a:rPr lang="en-GB" dirty="0">
                <a:solidFill>
                  <a:srgbClr val="000000"/>
                </a:solidFill>
                <a:latin typeface="Arial" charset="0"/>
                <a:ea typeface="ＭＳ 明朝" charset="-128"/>
                <a:cs typeface="Times New Roman" charset="0"/>
              </a:rPr>
              <a:t> of soils and competition for drinking water.</a:t>
            </a:r>
          </a:p>
        </p:txBody>
      </p:sp>
    </p:spTree>
    <p:extLst>
      <p:ext uri="{BB962C8B-B14F-4D97-AF65-F5344CB8AC3E}">
        <p14:creationId xmlns:p14="http://schemas.microsoft.com/office/powerpoint/2010/main" val="154385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7419434" y="314102"/>
            <a:ext cx="1066949" cy="215444"/>
          </a:xfrm>
          <a:prstGeom prst="rect">
            <a:avLst/>
          </a:prstGeom>
          <a:noFill/>
        </p:spPr>
        <p:txBody>
          <a:bodyPr wrap="square" rtlCol="0">
            <a:spAutoFit/>
          </a:bodyPr>
          <a:lstStyle/>
          <a:p>
            <a:pPr eaLnBrk="0" fontAlgn="base" hangingPunct="0">
              <a:spcBef>
                <a:spcPct val="0"/>
              </a:spcBef>
              <a:spcAft>
                <a:spcPct val="0"/>
              </a:spcAft>
            </a:pPr>
            <a:r>
              <a:rPr lang="en-GB" sz="800" dirty="0">
                <a:solidFill>
                  <a:srgbClr val="000000"/>
                </a:solidFill>
                <a:cs typeface="Arial" pitchFamily="34" charset="0"/>
              </a:rPr>
              <a:t>Implemented by</a:t>
            </a:r>
          </a:p>
        </p:txBody>
      </p:sp>
      <p:pic>
        <p:nvPicPr>
          <p:cNvPr id="9" name="Grafik 8"/>
          <p:cNvPicPr>
            <a:picLocks noChangeAspect="1"/>
          </p:cNvPicPr>
          <p:nvPr/>
        </p:nvPicPr>
        <p:blipFill rotWithShape="1">
          <a:blip r:embed="rId2" cstate="print">
            <a:extLst>
              <a:ext uri="{28A0092B-C50C-407E-A947-70E740481C1C}">
                <a14:useLocalDpi xmlns:a14="http://schemas.microsoft.com/office/drawing/2010/main" val="0"/>
              </a:ext>
            </a:extLst>
          </a:blip>
          <a:srcRect t="13216" b="-13216"/>
          <a:stretch/>
        </p:blipFill>
        <p:spPr>
          <a:xfrm>
            <a:off x="0" y="0"/>
            <a:ext cx="2373441" cy="1726970"/>
          </a:xfrm>
          <a:prstGeom prst="rect">
            <a:avLst/>
          </a:prstGeom>
        </p:spPr>
      </p:pic>
      <p:sp>
        <p:nvSpPr>
          <p:cNvPr id="16" name="Title 1"/>
          <p:cNvSpPr>
            <a:spLocks noGrp="1"/>
          </p:cNvSpPr>
          <p:nvPr>
            <p:ph type="title"/>
          </p:nvPr>
        </p:nvSpPr>
        <p:spPr>
          <a:xfrm>
            <a:off x="323528" y="1172569"/>
            <a:ext cx="7776000" cy="617928"/>
          </a:xfrm>
        </p:spPr>
        <p:txBody>
          <a:bodyPr/>
          <a:lstStyle/>
          <a:p>
            <a:r>
              <a:rPr lang="en-US" b="1" dirty="0">
                <a:solidFill>
                  <a:srgbClr val="C00000"/>
                </a:solidFill>
              </a:rPr>
              <a:t>Challenges and prospects</a:t>
            </a:r>
          </a:p>
        </p:txBody>
      </p:sp>
      <p:sp>
        <p:nvSpPr>
          <p:cNvPr id="4" name="Rechteck 3"/>
          <p:cNvSpPr/>
          <p:nvPr/>
        </p:nvSpPr>
        <p:spPr>
          <a:xfrm>
            <a:off x="339213" y="1804330"/>
            <a:ext cx="8496944" cy="923330"/>
          </a:xfrm>
          <a:prstGeom prst="rect">
            <a:avLst/>
          </a:prstGeom>
        </p:spPr>
        <p:txBody>
          <a:bodyPr wrap="square">
            <a:spAutoFit/>
          </a:bodyPr>
          <a:lstStyle/>
          <a:p>
            <a:pPr marL="342900" indent="-342900">
              <a:buFont typeface="+mj-lt"/>
              <a:buAutoNum type="arabicPeriod"/>
            </a:pPr>
            <a:r>
              <a:rPr lang="en-GB" dirty="0">
                <a:solidFill>
                  <a:srgbClr val="000000"/>
                </a:solidFill>
                <a:latin typeface="Arial" charset="0"/>
                <a:ea typeface="ＭＳ 明朝" charset="-128"/>
                <a:cs typeface="Times New Roman" charset="0"/>
              </a:rPr>
              <a:t>In Central Asia there are numerous experiences on sustainable management of land resources - in particular on pastures, forests, orchards and arable crop-land. </a:t>
            </a:r>
            <a:endParaRPr lang="de-DE" dirty="0"/>
          </a:p>
        </p:txBody>
      </p:sp>
      <p:sp>
        <p:nvSpPr>
          <p:cNvPr id="10" name="Rechteck 9"/>
          <p:cNvSpPr/>
          <p:nvPr/>
        </p:nvSpPr>
        <p:spPr>
          <a:xfrm>
            <a:off x="342256" y="2743036"/>
            <a:ext cx="8496944" cy="923330"/>
          </a:xfrm>
          <a:prstGeom prst="rect">
            <a:avLst/>
          </a:prstGeom>
        </p:spPr>
        <p:txBody>
          <a:bodyPr wrap="square">
            <a:spAutoFit/>
          </a:bodyPr>
          <a:lstStyle/>
          <a:p>
            <a:pPr marL="342900" indent="-342900">
              <a:buFont typeface="+mj-lt"/>
              <a:buAutoNum type="arabicPeriod" startAt="2"/>
            </a:pPr>
            <a:r>
              <a:rPr lang="en-GB" dirty="0">
                <a:solidFill>
                  <a:srgbClr val="000000"/>
                </a:solidFill>
                <a:latin typeface="Arial" charset="0"/>
                <a:ea typeface="ＭＳ 明朝" charset="-128"/>
                <a:cs typeface="Times New Roman" charset="0"/>
              </a:rPr>
              <a:t>These land resources are managed in immediate vicinity, with obvious trans-boundary impacts on each other, or are even interwoven in common land-use systems, as, for instance, pastures and forests.</a:t>
            </a:r>
            <a:endParaRPr lang="de-DE" dirty="0"/>
          </a:p>
        </p:txBody>
      </p:sp>
      <p:sp>
        <p:nvSpPr>
          <p:cNvPr id="11" name="Rechteck 10"/>
          <p:cNvSpPr/>
          <p:nvPr/>
        </p:nvSpPr>
        <p:spPr>
          <a:xfrm>
            <a:off x="323528" y="3847724"/>
            <a:ext cx="8496944" cy="923330"/>
          </a:xfrm>
          <a:prstGeom prst="rect">
            <a:avLst/>
          </a:prstGeom>
        </p:spPr>
        <p:txBody>
          <a:bodyPr wrap="square">
            <a:spAutoFit/>
          </a:bodyPr>
          <a:lstStyle/>
          <a:p>
            <a:pPr marL="342900" indent="-342900">
              <a:buFont typeface="+mj-lt"/>
              <a:buAutoNum type="arabicPeriod" startAt="3"/>
            </a:pPr>
            <a:r>
              <a:rPr lang="en-GB" dirty="0"/>
              <a:t>In most cases, the lessons-learnt and experience of the interventions / approaches on land use end up not being used outside the interventions from which they emerged.</a:t>
            </a:r>
            <a:endParaRPr lang="en-GB" dirty="0">
              <a:solidFill>
                <a:srgbClr val="000000"/>
              </a:solidFill>
              <a:latin typeface="Arial" charset="0"/>
              <a:ea typeface="ＭＳ 明朝" charset="-128"/>
              <a:cs typeface="Times New Roman" charset="0"/>
            </a:endParaRPr>
          </a:p>
        </p:txBody>
      </p:sp>
      <p:sp>
        <p:nvSpPr>
          <p:cNvPr id="12" name="Rechteck 11"/>
          <p:cNvSpPr/>
          <p:nvPr/>
        </p:nvSpPr>
        <p:spPr>
          <a:xfrm>
            <a:off x="325284" y="5030019"/>
            <a:ext cx="8496944" cy="923330"/>
          </a:xfrm>
          <a:prstGeom prst="rect">
            <a:avLst/>
          </a:prstGeom>
        </p:spPr>
        <p:txBody>
          <a:bodyPr wrap="square">
            <a:spAutoFit/>
          </a:bodyPr>
          <a:lstStyle/>
          <a:p>
            <a:pPr marL="342900" indent="-342900">
              <a:buFont typeface="+mj-lt"/>
              <a:buAutoNum type="arabicPeriod" startAt="4"/>
            </a:pPr>
            <a:r>
              <a:rPr lang="en-GB" dirty="0"/>
              <a:t>Although each Central Asian country has its specific context, nonetheless challenges for land use are very similar and call for regional learning, exchange and setting common frameworks.</a:t>
            </a:r>
            <a:endParaRPr lang="en-GB" dirty="0">
              <a:solidFill>
                <a:srgbClr val="000000"/>
              </a:solidFill>
              <a:latin typeface="Arial" charset="0"/>
              <a:ea typeface="ＭＳ 明朝" charset="-128"/>
              <a:cs typeface="Times New Roman" charset="0"/>
            </a:endParaRPr>
          </a:p>
        </p:txBody>
      </p:sp>
    </p:spTree>
    <p:extLst>
      <p:ext uri="{BB962C8B-B14F-4D97-AF65-F5344CB8AC3E}">
        <p14:creationId xmlns:p14="http://schemas.microsoft.com/office/powerpoint/2010/main" val="18999755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7419434" y="314102"/>
            <a:ext cx="1066949" cy="215444"/>
          </a:xfrm>
          <a:prstGeom prst="rect">
            <a:avLst/>
          </a:prstGeom>
          <a:noFill/>
        </p:spPr>
        <p:txBody>
          <a:bodyPr wrap="square" rtlCol="0">
            <a:spAutoFit/>
          </a:bodyPr>
          <a:lstStyle/>
          <a:p>
            <a:pPr eaLnBrk="0" fontAlgn="base" hangingPunct="0">
              <a:spcBef>
                <a:spcPct val="0"/>
              </a:spcBef>
              <a:spcAft>
                <a:spcPct val="0"/>
              </a:spcAft>
            </a:pPr>
            <a:r>
              <a:rPr lang="en-GB" sz="800" dirty="0">
                <a:solidFill>
                  <a:srgbClr val="000000"/>
                </a:solidFill>
                <a:cs typeface="Arial" pitchFamily="34" charset="0"/>
              </a:rPr>
              <a:t>Implemented by</a:t>
            </a:r>
          </a:p>
        </p:txBody>
      </p:sp>
      <p:pic>
        <p:nvPicPr>
          <p:cNvPr id="9" name="Grafik 8"/>
          <p:cNvPicPr>
            <a:picLocks noChangeAspect="1"/>
          </p:cNvPicPr>
          <p:nvPr/>
        </p:nvPicPr>
        <p:blipFill rotWithShape="1">
          <a:blip r:embed="rId2" cstate="print">
            <a:extLst>
              <a:ext uri="{28A0092B-C50C-407E-A947-70E740481C1C}">
                <a14:useLocalDpi xmlns:a14="http://schemas.microsoft.com/office/drawing/2010/main" val="0"/>
              </a:ext>
            </a:extLst>
          </a:blip>
          <a:srcRect t="13216" b="-13216"/>
          <a:stretch/>
        </p:blipFill>
        <p:spPr>
          <a:xfrm>
            <a:off x="0" y="0"/>
            <a:ext cx="2373441" cy="1726970"/>
          </a:xfrm>
          <a:prstGeom prst="rect">
            <a:avLst/>
          </a:prstGeom>
        </p:spPr>
      </p:pic>
      <p:sp>
        <p:nvSpPr>
          <p:cNvPr id="16" name="Title 1"/>
          <p:cNvSpPr>
            <a:spLocks noGrp="1"/>
          </p:cNvSpPr>
          <p:nvPr>
            <p:ph type="title"/>
          </p:nvPr>
        </p:nvSpPr>
        <p:spPr>
          <a:xfrm>
            <a:off x="323528" y="1172569"/>
            <a:ext cx="7776000" cy="617928"/>
          </a:xfrm>
        </p:spPr>
        <p:txBody>
          <a:bodyPr/>
          <a:lstStyle/>
          <a:p>
            <a:r>
              <a:rPr lang="en-US" b="1" dirty="0">
                <a:solidFill>
                  <a:srgbClr val="C00000"/>
                </a:solidFill>
              </a:rPr>
              <a:t>Conceptual Framework</a:t>
            </a:r>
          </a:p>
        </p:txBody>
      </p:sp>
      <p:sp>
        <p:nvSpPr>
          <p:cNvPr id="4" name="Rechteck 3"/>
          <p:cNvSpPr/>
          <p:nvPr/>
        </p:nvSpPr>
        <p:spPr>
          <a:xfrm>
            <a:off x="339213" y="1804330"/>
            <a:ext cx="8496944" cy="923330"/>
          </a:xfrm>
          <a:prstGeom prst="rect">
            <a:avLst/>
          </a:prstGeom>
        </p:spPr>
        <p:txBody>
          <a:bodyPr wrap="square">
            <a:spAutoFit/>
          </a:bodyPr>
          <a:lstStyle/>
          <a:p>
            <a:r>
              <a:rPr lang="en-GB" dirty="0">
                <a:solidFill>
                  <a:srgbClr val="000000"/>
                </a:solidFill>
                <a:latin typeface="Arial" charset="0"/>
                <a:ea typeface="ＭＳ 明朝" charset="-128"/>
                <a:cs typeface="Times New Roman" charset="0"/>
              </a:rPr>
              <a:t>In order to make better use of the valuable experiences all over Central Asia, they should be organized in a conceptual and operational framework, which enables a wide-spread use of the conceptualized knowledge and is of particular use:</a:t>
            </a:r>
            <a:endParaRPr lang="de-DE" dirty="0"/>
          </a:p>
        </p:txBody>
      </p:sp>
      <p:sp>
        <p:nvSpPr>
          <p:cNvPr id="10" name="Rechteck 9"/>
          <p:cNvSpPr/>
          <p:nvPr/>
        </p:nvSpPr>
        <p:spPr>
          <a:xfrm>
            <a:off x="661797" y="3065281"/>
            <a:ext cx="8171317" cy="646331"/>
          </a:xfrm>
          <a:prstGeom prst="rect">
            <a:avLst/>
          </a:prstGeom>
        </p:spPr>
        <p:txBody>
          <a:bodyPr wrap="square">
            <a:spAutoFit/>
          </a:bodyPr>
          <a:lstStyle/>
          <a:p>
            <a:pPr marL="342900" indent="-342900">
              <a:buFont typeface="Arial" charset="0"/>
              <a:buChar char="•"/>
            </a:pPr>
            <a:r>
              <a:rPr lang="en-GB" dirty="0">
                <a:solidFill>
                  <a:srgbClr val="000000"/>
                </a:solidFill>
                <a:latin typeface="Arial" charset="0"/>
                <a:ea typeface="ＭＳ 明朝" charset="-128"/>
                <a:cs typeface="Times New Roman" charset="0"/>
              </a:rPr>
              <a:t>as a tool to create a </a:t>
            </a:r>
            <a:r>
              <a:rPr lang="en-GB" b="1" dirty="0">
                <a:solidFill>
                  <a:srgbClr val="000000"/>
                </a:solidFill>
                <a:latin typeface="Arial" charset="0"/>
                <a:ea typeface="ＭＳ 明朝" charset="-128"/>
                <a:cs typeface="Times New Roman" charset="0"/>
              </a:rPr>
              <a:t>common understanding and vision </a:t>
            </a:r>
            <a:r>
              <a:rPr lang="en-GB" dirty="0">
                <a:solidFill>
                  <a:srgbClr val="000000"/>
                </a:solidFill>
                <a:latin typeface="Arial" charset="0"/>
                <a:ea typeface="ＭＳ 明朝" charset="-128"/>
                <a:cs typeface="Times New Roman" charset="0"/>
              </a:rPr>
              <a:t>on integrated land use management</a:t>
            </a:r>
            <a:endParaRPr lang="de-DE" dirty="0"/>
          </a:p>
        </p:txBody>
      </p:sp>
      <p:sp>
        <p:nvSpPr>
          <p:cNvPr id="13" name="Rechteck 12"/>
          <p:cNvSpPr/>
          <p:nvPr/>
        </p:nvSpPr>
        <p:spPr>
          <a:xfrm>
            <a:off x="661797" y="3772234"/>
            <a:ext cx="8171317" cy="646331"/>
          </a:xfrm>
          <a:prstGeom prst="rect">
            <a:avLst/>
          </a:prstGeom>
        </p:spPr>
        <p:txBody>
          <a:bodyPr wrap="square">
            <a:spAutoFit/>
          </a:bodyPr>
          <a:lstStyle/>
          <a:p>
            <a:pPr marL="342900" indent="-342900">
              <a:buFont typeface="Arial" charset="0"/>
              <a:buChar char="•"/>
            </a:pPr>
            <a:r>
              <a:rPr lang="en-GB" dirty="0">
                <a:solidFill>
                  <a:srgbClr val="000000"/>
                </a:solidFill>
                <a:latin typeface="Arial" charset="0"/>
                <a:ea typeface="ＭＳ 明朝" charset="-128"/>
                <a:cs typeface="Times New Roman" charset="0"/>
              </a:rPr>
              <a:t>as a </a:t>
            </a:r>
            <a:r>
              <a:rPr lang="en-GB" b="1" dirty="0">
                <a:solidFill>
                  <a:srgbClr val="000000"/>
                </a:solidFill>
                <a:latin typeface="Arial" charset="0"/>
                <a:ea typeface="ＭＳ 明朝" charset="-128"/>
                <a:cs typeface="Times New Roman" charset="0"/>
              </a:rPr>
              <a:t>framework to develop sector policies</a:t>
            </a:r>
            <a:r>
              <a:rPr lang="en-GB" dirty="0">
                <a:solidFill>
                  <a:srgbClr val="000000"/>
                </a:solidFill>
                <a:latin typeface="Arial" charset="0"/>
                <a:ea typeface="ＭＳ 明朝" charset="-128"/>
                <a:cs typeface="Times New Roman" charset="0"/>
              </a:rPr>
              <a:t>: guiding principles, laws, by-laws, regulations for integrated land use management</a:t>
            </a:r>
            <a:endParaRPr lang="de-DE" dirty="0"/>
          </a:p>
        </p:txBody>
      </p:sp>
      <p:sp>
        <p:nvSpPr>
          <p:cNvPr id="14" name="Rechteck 13"/>
          <p:cNvSpPr/>
          <p:nvPr/>
        </p:nvSpPr>
        <p:spPr>
          <a:xfrm>
            <a:off x="661797" y="4465097"/>
            <a:ext cx="8171317" cy="646331"/>
          </a:xfrm>
          <a:prstGeom prst="rect">
            <a:avLst/>
          </a:prstGeom>
        </p:spPr>
        <p:txBody>
          <a:bodyPr wrap="square">
            <a:spAutoFit/>
          </a:bodyPr>
          <a:lstStyle/>
          <a:p>
            <a:pPr marL="342900" indent="-342900">
              <a:buFont typeface="Arial" charset="0"/>
              <a:buChar char="•"/>
            </a:pPr>
            <a:r>
              <a:rPr lang="en-GB" dirty="0">
                <a:solidFill>
                  <a:srgbClr val="000000"/>
                </a:solidFill>
                <a:latin typeface="Arial" charset="0"/>
                <a:ea typeface="ＭＳ 明朝" charset="-128"/>
                <a:cs typeface="Times New Roman" charset="0"/>
              </a:rPr>
              <a:t>as a </a:t>
            </a:r>
            <a:r>
              <a:rPr lang="en-GB" b="1" dirty="0">
                <a:solidFill>
                  <a:srgbClr val="000000"/>
                </a:solidFill>
                <a:latin typeface="Arial" charset="0"/>
                <a:ea typeface="ＭＳ 明朝" charset="-128"/>
                <a:cs typeface="Times New Roman" charset="0"/>
              </a:rPr>
              <a:t>framework to design new programmes</a:t>
            </a:r>
            <a:r>
              <a:rPr lang="en-GB" dirty="0">
                <a:solidFill>
                  <a:srgbClr val="000000"/>
                </a:solidFill>
                <a:latin typeface="Arial" charset="0"/>
                <a:ea typeface="ＭＳ 明朝" charset="-128"/>
                <a:cs typeface="Times New Roman" charset="0"/>
              </a:rPr>
              <a:t>: national sector programs, national and regional development programs (financed by donors)</a:t>
            </a:r>
            <a:endParaRPr lang="de-DE" dirty="0"/>
          </a:p>
        </p:txBody>
      </p:sp>
      <p:sp>
        <p:nvSpPr>
          <p:cNvPr id="15" name="Rechteck 14"/>
          <p:cNvSpPr/>
          <p:nvPr/>
        </p:nvSpPr>
        <p:spPr>
          <a:xfrm>
            <a:off x="661797" y="5157960"/>
            <a:ext cx="8171317" cy="646331"/>
          </a:xfrm>
          <a:prstGeom prst="rect">
            <a:avLst/>
          </a:prstGeom>
        </p:spPr>
        <p:txBody>
          <a:bodyPr wrap="square">
            <a:spAutoFit/>
          </a:bodyPr>
          <a:lstStyle/>
          <a:p>
            <a:pPr marL="342900" indent="-342900">
              <a:buFont typeface="Arial" charset="0"/>
              <a:buChar char="•"/>
            </a:pPr>
            <a:r>
              <a:rPr lang="en-GB" dirty="0">
                <a:solidFill>
                  <a:srgbClr val="000000"/>
                </a:solidFill>
                <a:latin typeface="Arial" charset="0"/>
                <a:ea typeface="ＭＳ 明朝" charset="-128"/>
                <a:cs typeface="Times New Roman" charset="0"/>
              </a:rPr>
              <a:t>as a </a:t>
            </a:r>
            <a:r>
              <a:rPr lang="en-GB" b="1" dirty="0">
                <a:solidFill>
                  <a:srgbClr val="000000"/>
                </a:solidFill>
                <a:latin typeface="Arial" charset="0"/>
                <a:ea typeface="ＭＳ 明朝" charset="-128"/>
                <a:cs typeface="Times New Roman" charset="0"/>
              </a:rPr>
              <a:t>framework for monitoring &amp; evaluation </a:t>
            </a:r>
            <a:r>
              <a:rPr lang="en-GB" dirty="0">
                <a:solidFill>
                  <a:srgbClr val="000000"/>
                </a:solidFill>
                <a:latin typeface="Arial" charset="0"/>
                <a:ea typeface="ＭＳ 明朝" charset="-128"/>
                <a:cs typeface="Times New Roman" charset="0"/>
              </a:rPr>
              <a:t>of on-going programmes in a strategic way</a:t>
            </a:r>
            <a:endParaRPr lang="de-DE" dirty="0"/>
          </a:p>
        </p:txBody>
      </p:sp>
      <p:sp>
        <p:nvSpPr>
          <p:cNvPr id="17" name="Rechteck 16"/>
          <p:cNvSpPr/>
          <p:nvPr/>
        </p:nvSpPr>
        <p:spPr>
          <a:xfrm>
            <a:off x="661797" y="5804291"/>
            <a:ext cx="8171317" cy="369332"/>
          </a:xfrm>
          <a:prstGeom prst="rect">
            <a:avLst/>
          </a:prstGeom>
        </p:spPr>
        <p:txBody>
          <a:bodyPr wrap="square">
            <a:spAutoFit/>
          </a:bodyPr>
          <a:lstStyle/>
          <a:p>
            <a:pPr marL="342900" indent="-342900">
              <a:buFont typeface="Arial" charset="0"/>
              <a:buChar char="•"/>
            </a:pPr>
            <a:r>
              <a:rPr lang="en-GB" dirty="0">
                <a:solidFill>
                  <a:srgbClr val="000000"/>
                </a:solidFill>
                <a:latin typeface="Arial" charset="0"/>
                <a:ea typeface="ＭＳ 明朝" charset="-128"/>
                <a:cs typeface="Times New Roman" charset="0"/>
              </a:rPr>
              <a:t>as a </a:t>
            </a:r>
            <a:r>
              <a:rPr lang="en-GB" b="1" dirty="0">
                <a:solidFill>
                  <a:srgbClr val="000000"/>
                </a:solidFill>
                <a:latin typeface="Arial" charset="0"/>
                <a:ea typeface="ＭＳ 明朝" charset="-128"/>
                <a:cs typeface="Times New Roman" charset="0"/>
              </a:rPr>
              <a:t>knowledge management tool</a:t>
            </a:r>
            <a:endParaRPr lang="de-DE" b="1" dirty="0"/>
          </a:p>
        </p:txBody>
      </p:sp>
    </p:spTree>
    <p:extLst>
      <p:ext uri="{BB962C8B-B14F-4D97-AF65-F5344CB8AC3E}">
        <p14:creationId xmlns:p14="http://schemas.microsoft.com/office/powerpoint/2010/main" val="1032872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3" grpId="0"/>
      <p:bldP spid="14" grpId="0"/>
      <p:bldP spid="1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7419434" y="314102"/>
            <a:ext cx="1066949" cy="215444"/>
          </a:xfrm>
          <a:prstGeom prst="rect">
            <a:avLst/>
          </a:prstGeom>
          <a:noFill/>
        </p:spPr>
        <p:txBody>
          <a:bodyPr wrap="square" rtlCol="0">
            <a:spAutoFit/>
          </a:bodyPr>
          <a:lstStyle/>
          <a:p>
            <a:pPr eaLnBrk="0" fontAlgn="base" hangingPunct="0">
              <a:spcBef>
                <a:spcPct val="0"/>
              </a:spcBef>
              <a:spcAft>
                <a:spcPct val="0"/>
              </a:spcAft>
            </a:pPr>
            <a:r>
              <a:rPr lang="en-GB" sz="800" dirty="0">
                <a:solidFill>
                  <a:srgbClr val="000000"/>
                </a:solidFill>
                <a:cs typeface="Arial" pitchFamily="34" charset="0"/>
              </a:rPr>
              <a:t>Implemented by</a:t>
            </a:r>
          </a:p>
        </p:txBody>
      </p:sp>
      <p:pic>
        <p:nvPicPr>
          <p:cNvPr id="9" name="Grafik 8"/>
          <p:cNvPicPr>
            <a:picLocks noChangeAspect="1"/>
          </p:cNvPicPr>
          <p:nvPr/>
        </p:nvPicPr>
        <p:blipFill rotWithShape="1">
          <a:blip r:embed="rId2" cstate="print">
            <a:extLst>
              <a:ext uri="{28A0092B-C50C-407E-A947-70E740481C1C}">
                <a14:useLocalDpi xmlns:a14="http://schemas.microsoft.com/office/drawing/2010/main" val="0"/>
              </a:ext>
            </a:extLst>
          </a:blip>
          <a:srcRect t="13216" b="-13216"/>
          <a:stretch/>
        </p:blipFill>
        <p:spPr>
          <a:xfrm>
            <a:off x="0" y="0"/>
            <a:ext cx="2373441" cy="1726970"/>
          </a:xfrm>
          <a:prstGeom prst="rect">
            <a:avLst/>
          </a:prstGeom>
        </p:spPr>
      </p:pic>
      <p:sp>
        <p:nvSpPr>
          <p:cNvPr id="16" name="Title 1"/>
          <p:cNvSpPr>
            <a:spLocks noGrp="1"/>
          </p:cNvSpPr>
          <p:nvPr>
            <p:ph type="title"/>
          </p:nvPr>
        </p:nvSpPr>
        <p:spPr>
          <a:xfrm>
            <a:off x="323528" y="1172569"/>
            <a:ext cx="8424936" cy="617928"/>
          </a:xfrm>
        </p:spPr>
        <p:txBody>
          <a:bodyPr/>
          <a:lstStyle/>
          <a:p>
            <a:r>
              <a:rPr lang="en-US" b="1" dirty="0">
                <a:solidFill>
                  <a:srgbClr val="C00000"/>
                </a:solidFill>
              </a:rPr>
              <a:t>Example </a:t>
            </a:r>
            <a:r>
              <a:rPr lang="mr-IN" b="1" dirty="0">
                <a:solidFill>
                  <a:srgbClr val="C00000"/>
                </a:solidFill>
              </a:rPr>
              <a:t>–</a:t>
            </a:r>
            <a:r>
              <a:rPr lang="en-US" b="1" dirty="0">
                <a:solidFill>
                  <a:srgbClr val="C00000"/>
                </a:solidFill>
              </a:rPr>
              <a:t> Rural Economic &amp; Enterprise Development</a:t>
            </a:r>
          </a:p>
        </p:txBody>
      </p:sp>
      <p:pic>
        <p:nvPicPr>
          <p:cNvPr id="2" name="Bild 1"/>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0" y="1916832"/>
            <a:ext cx="4499835" cy="4183180"/>
          </a:xfrm>
          <a:prstGeom prst="rect">
            <a:avLst/>
          </a:prstGeom>
        </p:spPr>
      </p:pic>
      <p:pic>
        <p:nvPicPr>
          <p:cNvPr id="3" name="Bild 2"/>
          <p:cNvPicPr>
            <a:picLocks noChangeAspect="1"/>
          </p:cNvPicPr>
          <p:nvPr/>
        </p:nvPicPr>
        <p:blipFill>
          <a:blip r:embed="rId5"/>
          <a:stretch>
            <a:fillRect/>
          </a:stretch>
        </p:blipFill>
        <p:spPr>
          <a:xfrm>
            <a:off x="4823363" y="1590863"/>
            <a:ext cx="3925101" cy="4927059"/>
          </a:xfrm>
          <a:prstGeom prst="rect">
            <a:avLst/>
          </a:prstGeom>
        </p:spPr>
      </p:pic>
    </p:spTree>
    <p:extLst>
      <p:ext uri="{BB962C8B-B14F-4D97-AF65-F5344CB8AC3E}">
        <p14:creationId xmlns:p14="http://schemas.microsoft.com/office/powerpoint/2010/main" val="2182996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7419434" y="314102"/>
            <a:ext cx="1066949" cy="215444"/>
          </a:xfrm>
          <a:prstGeom prst="rect">
            <a:avLst/>
          </a:prstGeom>
          <a:noFill/>
        </p:spPr>
        <p:txBody>
          <a:bodyPr wrap="square" rtlCol="0">
            <a:spAutoFit/>
          </a:bodyPr>
          <a:lstStyle/>
          <a:p>
            <a:pPr eaLnBrk="0" fontAlgn="base" hangingPunct="0">
              <a:spcBef>
                <a:spcPct val="0"/>
              </a:spcBef>
              <a:spcAft>
                <a:spcPct val="0"/>
              </a:spcAft>
            </a:pPr>
            <a:r>
              <a:rPr lang="en-GB" sz="800" dirty="0">
                <a:solidFill>
                  <a:srgbClr val="000000"/>
                </a:solidFill>
                <a:cs typeface="Arial" pitchFamily="34" charset="0"/>
              </a:rPr>
              <a:t>Implemented by</a:t>
            </a:r>
          </a:p>
        </p:txBody>
      </p:sp>
      <p:pic>
        <p:nvPicPr>
          <p:cNvPr id="9" name="Grafik 8"/>
          <p:cNvPicPr>
            <a:picLocks noChangeAspect="1"/>
          </p:cNvPicPr>
          <p:nvPr/>
        </p:nvPicPr>
        <p:blipFill rotWithShape="1">
          <a:blip r:embed="rId2" cstate="print">
            <a:extLst>
              <a:ext uri="{28A0092B-C50C-407E-A947-70E740481C1C}">
                <a14:useLocalDpi xmlns:a14="http://schemas.microsoft.com/office/drawing/2010/main" val="0"/>
              </a:ext>
            </a:extLst>
          </a:blip>
          <a:srcRect t="13216" b="-13216"/>
          <a:stretch/>
        </p:blipFill>
        <p:spPr>
          <a:xfrm>
            <a:off x="0" y="0"/>
            <a:ext cx="2373441" cy="1726970"/>
          </a:xfrm>
          <a:prstGeom prst="rect">
            <a:avLst/>
          </a:prstGeom>
        </p:spPr>
      </p:pic>
      <p:sp>
        <p:nvSpPr>
          <p:cNvPr id="16" name="Title 1"/>
          <p:cNvSpPr>
            <a:spLocks noGrp="1"/>
          </p:cNvSpPr>
          <p:nvPr>
            <p:ph type="title"/>
          </p:nvPr>
        </p:nvSpPr>
        <p:spPr>
          <a:xfrm>
            <a:off x="323528" y="1172569"/>
            <a:ext cx="7776000" cy="617928"/>
          </a:xfrm>
        </p:spPr>
        <p:txBody>
          <a:bodyPr/>
          <a:lstStyle/>
          <a:p>
            <a:r>
              <a:rPr lang="en-US" b="1" dirty="0">
                <a:solidFill>
                  <a:srgbClr val="C00000"/>
                </a:solidFill>
              </a:rPr>
              <a:t>Proposal </a:t>
            </a:r>
            <a:r>
              <a:rPr lang="mr-IN" b="1" dirty="0">
                <a:solidFill>
                  <a:srgbClr val="C00000"/>
                </a:solidFill>
              </a:rPr>
              <a:t>–</a:t>
            </a:r>
            <a:r>
              <a:rPr lang="en-US" b="1" dirty="0">
                <a:solidFill>
                  <a:srgbClr val="C00000"/>
                </a:solidFill>
              </a:rPr>
              <a:t> how to develop Conceptual Framework</a:t>
            </a:r>
          </a:p>
        </p:txBody>
      </p:sp>
      <p:sp>
        <p:nvSpPr>
          <p:cNvPr id="4" name="Rechteck 3"/>
          <p:cNvSpPr/>
          <p:nvPr/>
        </p:nvSpPr>
        <p:spPr>
          <a:xfrm>
            <a:off x="339212" y="1804330"/>
            <a:ext cx="8697283" cy="646331"/>
          </a:xfrm>
          <a:prstGeom prst="rect">
            <a:avLst/>
          </a:prstGeom>
        </p:spPr>
        <p:txBody>
          <a:bodyPr wrap="square">
            <a:spAutoFit/>
          </a:bodyPr>
          <a:lstStyle/>
          <a:p>
            <a:pPr marL="342900" indent="-342900">
              <a:buFont typeface="+mj-lt"/>
              <a:buAutoNum type="arabicPeriod"/>
            </a:pPr>
            <a:r>
              <a:rPr lang="en-GB" dirty="0">
                <a:solidFill>
                  <a:srgbClr val="000000"/>
                </a:solidFill>
                <a:latin typeface="Arial" charset="0"/>
                <a:ea typeface="ＭＳ 明朝" charset="-128"/>
                <a:cs typeface="Times New Roman" charset="0"/>
              </a:rPr>
              <a:t>Embed the development of a conceptual framework on </a:t>
            </a:r>
            <a:r>
              <a:rPr lang="en-GB" dirty="0"/>
              <a:t>integrated and sustainable land use management in Central Asia within the REAP.</a:t>
            </a:r>
            <a:r>
              <a:rPr lang="en-GB" dirty="0">
                <a:solidFill>
                  <a:srgbClr val="000000"/>
                </a:solidFill>
                <a:latin typeface="Arial" charset="0"/>
                <a:ea typeface="ＭＳ 明朝" charset="-128"/>
                <a:cs typeface="Times New Roman" charset="0"/>
              </a:rPr>
              <a:t>  </a:t>
            </a:r>
            <a:endParaRPr lang="de-DE" dirty="0"/>
          </a:p>
        </p:txBody>
      </p:sp>
      <p:sp>
        <p:nvSpPr>
          <p:cNvPr id="10" name="Rechteck 9"/>
          <p:cNvSpPr/>
          <p:nvPr/>
        </p:nvSpPr>
        <p:spPr>
          <a:xfrm>
            <a:off x="323528" y="2553864"/>
            <a:ext cx="8712968" cy="1477328"/>
          </a:xfrm>
          <a:prstGeom prst="rect">
            <a:avLst/>
          </a:prstGeom>
        </p:spPr>
        <p:txBody>
          <a:bodyPr wrap="square">
            <a:spAutoFit/>
          </a:bodyPr>
          <a:lstStyle/>
          <a:p>
            <a:pPr marL="342900" indent="-342900">
              <a:buFont typeface="+mj-lt"/>
              <a:buAutoNum type="arabicPeriod" startAt="2"/>
            </a:pPr>
            <a:r>
              <a:rPr lang="en-GB" dirty="0">
                <a:solidFill>
                  <a:srgbClr val="000000"/>
                </a:solidFill>
                <a:latin typeface="Arial" charset="0"/>
                <a:ea typeface="ＭＳ 明朝" charset="-128"/>
                <a:cs typeface="Times New Roman" charset="0"/>
              </a:rPr>
              <a:t>The conceptual framework will be built on the knowledge and experience base of CA stakeholders, who have implemented innovative land use approaches. The approach of developing the framework could be called “from practice to concept”, i.e. that the concepts being developed get their ideas and inputs from experiences gained in practice.</a:t>
            </a:r>
            <a:endParaRPr lang="de-DE" dirty="0"/>
          </a:p>
        </p:txBody>
      </p:sp>
      <p:sp>
        <p:nvSpPr>
          <p:cNvPr id="11" name="Rechteck 10"/>
          <p:cNvSpPr/>
          <p:nvPr/>
        </p:nvSpPr>
        <p:spPr>
          <a:xfrm>
            <a:off x="323528" y="4134395"/>
            <a:ext cx="8712968" cy="1908215"/>
          </a:xfrm>
          <a:prstGeom prst="rect">
            <a:avLst/>
          </a:prstGeom>
        </p:spPr>
        <p:txBody>
          <a:bodyPr wrap="square">
            <a:spAutoFit/>
          </a:bodyPr>
          <a:lstStyle/>
          <a:p>
            <a:pPr marL="342900" indent="-342900">
              <a:buFont typeface="+mj-lt"/>
              <a:buAutoNum type="arabicPeriod" startAt="3"/>
            </a:pPr>
            <a:r>
              <a:rPr lang="en-GB" dirty="0"/>
              <a:t>Initial workshop to create a common vision and understanding of what integrated and sustainable land use management means for Central Asia:</a:t>
            </a:r>
          </a:p>
          <a:p>
            <a:pPr marL="666750" indent="-333375">
              <a:spcBef>
                <a:spcPts val="600"/>
              </a:spcBef>
              <a:buFont typeface="Arial" charset="0"/>
              <a:buChar char="•"/>
            </a:pPr>
            <a:r>
              <a:rPr lang="en-GB" dirty="0"/>
              <a:t>Exchange on different sustainable land use approaches from all Central Asian countries</a:t>
            </a:r>
          </a:p>
          <a:p>
            <a:pPr marL="666750" indent="-333375">
              <a:spcBef>
                <a:spcPts val="600"/>
              </a:spcBef>
              <a:buFont typeface="Arial" charset="0"/>
              <a:buChar char="•"/>
            </a:pPr>
            <a:r>
              <a:rPr lang="en-GB" dirty="0"/>
              <a:t>Develop a common vision of what integrated and sustainable land use management means – develop the cornerstones of the conceptual framework </a:t>
            </a:r>
          </a:p>
        </p:txBody>
      </p:sp>
    </p:spTree>
    <p:extLst>
      <p:ext uri="{BB962C8B-B14F-4D97-AF65-F5344CB8AC3E}">
        <p14:creationId xmlns:p14="http://schemas.microsoft.com/office/powerpoint/2010/main" val="1832011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7419434" y="314102"/>
            <a:ext cx="1066949" cy="215444"/>
          </a:xfrm>
          <a:prstGeom prst="rect">
            <a:avLst/>
          </a:prstGeom>
          <a:noFill/>
        </p:spPr>
        <p:txBody>
          <a:bodyPr wrap="square" rtlCol="0">
            <a:spAutoFit/>
          </a:bodyPr>
          <a:lstStyle/>
          <a:p>
            <a:pPr eaLnBrk="0" fontAlgn="base" hangingPunct="0">
              <a:spcBef>
                <a:spcPct val="0"/>
              </a:spcBef>
              <a:spcAft>
                <a:spcPct val="0"/>
              </a:spcAft>
            </a:pPr>
            <a:r>
              <a:rPr lang="en-GB" sz="800" dirty="0">
                <a:solidFill>
                  <a:srgbClr val="000000"/>
                </a:solidFill>
                <a:cs typeface="Arial" pitchFamily="34" charset="0"/>
              </a:rPr>
              <a:t>Implemented by</a:t>
            </a:r>
          </a:p>
        </p:txBody>
      </p:sp>
      <p:pic>
        <p:nvPicPr>
          <p:cNvPr id="9" name="Grafik 8"/>
          <p:cNvPicPr>
            <a:picLocks noChangeAspect="1"/>
          </p:cNvPicPr>
          <p:nvPr/>
        </p:nvPicPr>
        <p:blipFill rotWithShape="1">
          <a:blip r:embed="rId2" cstate="print">
            <a:extLst>
              <a:ext uri="{28A0092B-C50C-407E-A947-70E740481C1C}">
                <a14:useLocalDpi xmlns:a14="http://schemas.microsoft.com/office/drawing/2010/main" val="0"/>
              </a:ext>
            </a:extLst>
          </a:blip>
          <a:srcRect t="13216" b="-13216"/>
          <a:stretch/>
        </p:blipFill>
        <p:spPr>
          <a:xfrm>
            <a:off x="0" y="0"/>
            <a:ext cx="2373441" cy="1726970"/>
          </a:xfrm>
          <a:prstGeom prst="rect">
            <a:avLst/>
          </a:prstGeom>
        </p:spPr>
      </p:pic>
      <p:sp>
        <p:nvSpPr>
          <p:cNvPr id="16" name="Title 1"/>
          <p:cNvSpPr>
            <a:spLocks noGrp="1"/>
          </p:cNvSpPr>
          <p:nvPr>
            <p:ph type="title"/>
          </p:nvPr>
        </p:nvSpPr>
        <p:spPr>
          <a:xfrm>
            <a:off x="323527" y="1172569"/>
            <a:ext cx="8712967" cy="617928"/>
          </a:xfrm>
        </p:spPr>
        <p:txBody>
          <a:bodyPr/>
          <a:lstStyle/>
          <a:p>
            <a:r>
              <a:rPr lang="en-US" b="1" dirty="0">
                <a:solidFill>
                  <a:srgbClr val="C00000"/>
                </a:solidFill>
              </a:rPr>
              <a:t>Proposal </a:t>
            </a:r>
            <a:r>
              <a:rPr lang="mr-IN" b="1" dirty="0">
                <a:solidFill>
                  <a:srgbClr val="C00000"/>
                </a:solidFill>
              </a:rPr>
              <a:t>–</a:t>
            </a:r>
            <a:r>
              <a:rPr lang="en-US" b="1" dirty="0">
                <a:solidFill>
                  <a:srgbClr val="C00000"/>
                </a:solidFill>
              </a:rPr>
              <a:t> how to develop Conceptual Framework </a:t>
            </a:r>
            <a:r>
              <a:rPr lang="en-US" sz="1200" b="1" dirty="0">
                <a:solidFill>
                  <a:srgbClr val="C00000"/>
                </a:solidFill>
              </a:rPr>
              <a:t>cont.</a:t>
            </a:r>
          </a:p>
        </p:txBody>
      </p:sp>
      <p:sp>
        <p:nvSpPr>
          <p:cNvPr id="4" name="Rechteck 3"/>
          <p:cNvSpPr/>
          <p:nvPr/>
        </p:nvSpPr>
        <p:spPr>
          <a:xfrm>
            <a:off x="339212" y="1804330"/>
            <a:ext cx="8697283" cy="646331"/>
          </a:xfrm>
          <a:prstGeom prst="rect">
            <a:avLst/>
          </a:prstGeom>
        </p:spPr>
        <p:txBody>
          <a:bodyPr wrap="square">
            <a:spAutoFit/>
          </a:bodyPr>
          <a:lstStyle/>
          <a:p>
            <a:pPr marL="342900" indent="-342900">
              <a:buFont typeface="+mj-lt"/>
              <a:buAutoNum type="arabicPeriod" startAt="4"/>
            </a:pPr>
            <a:r>
              <a:rPr lang="en-GB" dirty="0">
                <a:solidFill>
                  <a:srgbClr val="000000"/>
                </a:solidFill>
                <a:latin typeface="Arial" charset="0"/>
                <a:ea typeface="ＭＳ 明朝" charset="-128"/>
                <a:cs typeface="Times New Roman" charset="0"/>
              </a:rPr>
              <a:t>Set-up working groups, composed of stakeholders from all CA countries, which will work on detailing conceptual framework</a:t>
            </a:r>
          </a:p>
        </p:txBody>
      </p:sp>
      <p:sp>
        <p:nvSpPr>
          <p:cNvPr id="10" name="Rechteck 9"/>
          <p:cNvSpPr/>
          <p:nvPr/>
        </p:nvSpPr>
        <p:spPr>
          <a:xfrm>
            <a:off x="339212" y="2563313"/>
            <a:ext cx="8712968" cy="646331"/>
          </a:xfrm>
          <a:prstGeom prst="rect">
            <a:avLst/>
          </a:prstGeom>
        </p:spPr>
        <p:txBody>
          <a:bodyPr wrap="square">
            <a:spAutoFit/>
          </a:bodyPr>
          <a:lstStyle/>
          <a:p>
            <a:pPr marL="342900" indent="-342900">
              <a:buFont typeface="+mj-lt"/>
              <a:buAutoNum type="arabicPeriod" startAt="5"/>
            </a:pPr>
            <a:r>
              <a:rPr lang="en-GB" dirty="0">
                <a:solidFill>
                  <a:srgbClr val="000000"/>
                </a:solidFill>
                <a:latin typeface="Arial" charset="0"/>
                <a:ea typeface="ＭＳ 明朝" charset="-128"/>
                <a:cs typeface="Times New Roman" charset="0"/>
              </a:rPr>
              <a:t>Presentation, discussion and final adaptation of the conceptual framework, based on the work done by the working groups; including public consultation.</a:t>
            </a:r>
            <a:endParaRPr lang="de-DE" dirty="0"/>
          </a:p>
        </p:txBody>
      </p:sp>
      <p:sp>
        <p:nvSpPr>
          <p:cNvPr id="11" name="Rechteck 10"/>
          <p:cNvSpPr/>
          <p:nvPr/>
        </p:nvSpPr>
        <p:spPr>
          <a:xfrm>
            <a:off x="323526" y="3336129"/>
            <a:ext cx="8712968" cy="646331"/>
          </a:xfrm>
          <a:prstGeom prst="rect">
            <a:avLst/>
          </a:prstGeom>
        </p:spPr>
        <p:txBody>
          <a:bodyPr wrap="square">
            <a:spAutoFit/>
          </a:bodyPr>
          <a:lstStyle/>
          <a:p>
            <a:pPr marL="342900" indent="-342900">
              <a:buFont typeface="+mj-lt"/>
              <a:buAutoNum type="arabicPeriod" startAt="6"/>
            </a:pPr>
            <a:r>
              <a:rPr lang="en-GB" dirty="0"/>
              <a:t>Present the final version of the guide at an ICSD meeting, looking for official “approval” as a regional policy.</a:t>
            </a:r>
          </a:p>
        </p:txBody>
      </p:sp>
      <p:sp>
        <p:nvSpPr>
          <p:cNvPr id="12" name="Rechteck 11"/>
          <p:cNvSpPr/>
          <p:nvPr/>
        </p:nvSpPr>
        <p:spPr>
          <a:xfrm>
            <a:off x="323526" y="4432110"/>
            <a:ext cx="8712968" cy="1477328"/>
          </a:xfrm>
          <a:prstGeom prst="rect">
            <a:avLst/>
          </a:prstGeom>
        </p:spPr>
        <p:txBody>
          <a:bodyPr wrap="square">
            <a:spAutoFit/>
          </a:bodyPr>
          <a:lstStyle/>
          <a:p>
            <a:pPr algn="ctr"/>
            <a:r>
              <a:rPr lang="en-GB" dirty="0">
                <a:solidFill>
                  <a:srgbClr val="C00000"/>
                </a:solidFill>
              </a:rPr>
              <a:t>The process of developing the Conceptual Framework will be supported and facilitated by the regional GIZ programme on </a:t>
            </a:r>
          </a:p>
          <a:p>
            <a:pPr algn="ctr"/>
            <a:endParaRPr lang="en-GB" dirty="0">
              <a:solidFill>
                <a:srgbClr val="C00000"/>
              </a:solidFill>
            </a:endParaRPr>
          </a:p>
          <a:p>
            <a:pPr algn="ctr"/>
            <a:r>
              <a:rPr lang="en-GB" dirty="0">
                <a:solidFill>
                  <a:srgbClr val="C00000"/>
                </a:solidFill>
              </a:rPr>
              <a:t>“</a:t>
            </a:r>
            <a:r>
              <a:rPr lang="en-US" dirty="0">
                <a:solidFill>
                  <a:srgbClr val="C00000"/>
                </a:solidFill>
              </a:rPr>
              <a:t>Sustainable and Climate Sensitive</a:t>
            </a:r>
          </a:p>
          <a:p>
            <a:pPr algn="ctr"/>
            <a:r>
              <a:rPr lang="en-US" dirty="0">
                <a:solidFill>
                  <a:srgbClr val="C00000"/>
                </a:solidFill>
              </a:rPr>
              <a:t>Land Use for Economic Development in Central Asia</a:t>
            </a:r>
            <a:r>
              <a:rPr lang="en-GB" dirty="0">
                <a:solidFill>
                  <a:srgbClr val="C00000"/>
                </a:solidFill>
              </a:rPr>
              <a:t>” (SUSTAIN-CA)</a:t>
            </a:r>
          </a:p>
        </p:txBody>
      </p:sp>
    </p:spTree>
    <p:extLst>
      <p:ext uri="{BB962C8B-B14F-4D97-AF65-F5344CB8AC3E}">
        <p14:creationId xmlns:p14="http://schemas.microsoft.com/office/powerpoint/2010/main" val="11522566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1_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649</Words>
  <Application>Microsoft Office PowerPoint</Application>
  <PresentationFormat>Bildschirmpräsentation (4:3)</PresentationFormat>
  <Paragraphs>46</Paragraphs>
  <Slides>7</Slides>
  <Notes>0</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7</vt:i4>
      </vt:variant>
    </vt:vector>
  </HeadingPairs>
  <TitlesOfParts>
    <vt:vector size="15" baseType="lpstr">
      <vt:lpstr>Arial</vt:lpstr>
      <vt:lpstr>Arial Narrow</vt:lpstr>
      <vt:lpstr>Calibri</vt:lpstr>
      <vt:lpstr>ＭＳ 明朝</vt:lpstr>
      <vt:lpstr>Symbol</vt:lpstr>
      <vt:lpstr>Times New Roman</vt:lpstr>
      <vt:lpstr>GIZ_Banner_Kopfzeile-Ausland (3)</vt:lpstr>
      <vt:lpstr>1_GIZ_Banner_Kopfzeile-Ausland (3)</vt:lpstr>
      <vt:lpstr>Proposal</vt:lpstr>
      <vt:lpstr>Introduction</vt:lpstr>
      <vt:lpstr>Challenges and prospects</vt:lpstr>
      <vt:lpstr>Conceptual Framework</vt:lpstr>
      <vt:lpstr>Example – Rural Economic &amp; Enterprise Development</vt:lpstr>
      <vt:lpstr>Proposal – how to develop Conceptual Framework</vt:lpstr>
      <vt:lpstr>Proposal – how to develop Conceptual Framework cont.</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Johannes Keil</dc:creator>
  <cp:lastModifiedBy>Beck, Felix GIZ KG</cp:lastModifiedBy>
  <cp:revision>147</cp:revision>
  <cp:lastPrinted>2017-02-28T08:40:25Z</cp:lastPrinted>
  <dcterms:created xsi:type="dcterms:W3CDTF">2017-01-19T05:14:40Z</dcterms:created>
  <dcterms:modified xsi:type="dcterms:W3CDTF">2018-05-07T05:33:21Z</dcterms:modified>
</cp:coreProperties>
</file>